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7" r:id="rId12"/>
    <p:sldId id="270" r:id="rId13"/>
    <p:sldId id="269" r:id="rId14"/>
    <p:sldId id="271" r:id="rId15"/>
    <p:sldId id="272" r:id="rId16"/>
    <p:sldId id="273" r:id="rId17"/>
    <p:sldId id="298" r:id="rId18"/>
    <p:sldId id="275" r:id="rId19"/>
    <p:sldId id="299" r:id="rId20"/>
    <p:sldId id="300" r:id="rId21"/>
    <p:sldId id="280" r:id="rId22"/>
    <p:sldId id="289" r:id="rId23"/>
    <p:sldId id="290" r:id="rId24"/>
    <p:sldId id="281" r:id="rId25"/>
    <p:sldId id="291" r:id="rId26"/>
    <p:sldId id="282" r:id="rId27"/>
    <p:sldId id="283" r:id="rId28"/>
    <p:sldId id="284" r:id="rId29"/>
    <p:sldId id="285" r:id="rId30"/>
    <p:sldId id="286" r:id="rId31"/>
    <p:sldId id="287" r:id="rId32"/>
    <p:sldId id="288" r:id="rId33"/>
    <p:sldId id="276" r:id="rId34"/>
    <p:sldId id="301" r:id="rId35"/>
    <p:sldId id="277" r:id="rId36"/>
    <p:sldId id="294" r:id="rId37"/>
    <p:sldId id="295" r:id="rId38"/>
    <p:sldId id="297" r:id="rId39"/>
    <p:sldId id="293" r:id="rId40"/>
    <p:sldId id="292" r:id="rId41"/>
    <p:sldId id="302" r:id="rId42"/>
    <p:sldId id="30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257"/>
            <p14:sldId id="258"/>
            <p14:sldId id="259"/>
            <p14:sldId id="260"/>
            <p14:sldId id="261"/>
            <p14:sldId id="262"/>
            <p14:sldId id="263"/>
            <p14:sldId id="264"/>
            <p14:sldId id="265"/>
          </p14:sldIdLst>
        </p14:section>
        <p14:section name="Problem Reso: T.A.P. Intro" id="{26426D29-CB7F-4F35-82E4-80DB2EF72F8F}">
          <p14:sldIdLst>
            <p14:sldId id="267"/>
          </p14:sldIdLst>
        </p14:section>
        <p14:section name="T.A.P. Components" id="{E80C31A2-80E2-4DDC-AAB9-1284540D297D}">
          <p14:sldIdLst>
            <p14:sldId id="270"/>
            <p14:sldId id="269"/>
            <p14:sldId id="271"/>
          </p14:sldIdLst>
        </p14:section>
        <p14:section name="T.A.P. Creation" id="{0C355B7F-C643-42AC-93DA-BB18ED334BBC}">
          <p14:sldIdLst>
            <p14:sldId id="272"/>
            <p14:sldId id="273"/>
            <p14:sldId id="298"/>
            <p14:sldId id="275"/>
            <p14:sldId id="299"/>
            <p14:sldId id="300"/>
            <p14:sldId id="280"/>
            <p14:sldId id="289"/>
            <p14:sldId id="290"/>
            <p14:sldId id="281"/>
            <p14:sldId id="291"/>
            <p14:sldId id="282"/>
            <p14:sldId id="283"/>
            <p14:sldId id="284"/>
            <p14:sldId id="285"/>
            <p14:sldId id="286"/>
            <p14:sldId id="287"/>
            <p14:sldId id="288"/>
            <p14:sldId id="276"/>
            <p14:sldId id="301"/>
          </p14:sldIdLst>
        </p14:section>
        <p14:section name="Problem Resolution Proof" id="{CFFBC019-81DE-4436-BF4C-E5F5B1288364}">
          <p14:sldIdLst>
            <p14:sldId id="277"/>
            <p14:sldId id="294"/>
            <p14:sldId id="295"/>
            <p14:sldId id="297"/>
            <p14:sldId id="293"/>
            <p14:sldId id="292"/>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7199" autoAdjust="0"/>
  </p:normalViewPr>
  <p:slideViewPr>
    <p:cSldViewPr snapToGrid="0">
      <p:cViewPr varScale="1">
        <p:scale>
          <a:sx n="59" d="100"/>
          <a:sy n="59" d="100"/>
        </p:scale>
        <p:origin x="778"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61329-1076-49E3-A548-B1F154C46CD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779BC49-3F8F-454E-BE58-4F7895D73466}">
      <dgm:prSet phldrT="[Text]"/>
      <dgm:spPr/>
      <dgm:t>
        <a:bodyPr/>
        <a:lstStyle/>
        <a:p>
          <a:r>
            <a:rPr lang="en-US" dirty="0" smtClean="0">
              <a:solidFill>
                <a:srgbClr val="FFC000"/>
              </a:solidFill>
            </a:rPr>
            <a:t>Copy</a:t>
          </a:r>
          <a:endParaRPr lang="en-US" dirty="0">
            <a:solidFill>
              <a:srgbClr val="FFC000"/>
            </a:solidFill>
          </a:endParaRPr>
        </a:p>
      </dgm:t>
    </dgm:pt>
    <dgm:pt modelId="{AA61484E-0AA7-4507-BDE7-B9E742E1FF4C}" type="parTrans" cxnId="{74AB61CD-B8CA-4334-8B85-690FE066F61F}">
      <dgm:prSet/>
      <dgm:spPr/>
      <dgm:t>
        <a:bodyPr/>
        <a:lstStyle/>
        <a:p>
          <a:endParaRPr lang="en-US"/>
        </a:p>
      </dgm:t>
    </dgm:pt>
    <dgm:pt modelId="{E02C8BB9-822F-4D73-ADB9-DE0E2B0DBD80}" type="sibTrans" cxnId="{74AB61CD-B8CA-4334-8B85-690FE066F61F}">
      <dgm:prSet/>
      <dgm:spPr/>
      <dgm:t>
        <a:bodyPr/>
        <a:lstStyle/>
        <a:p>
          <a:endParaRPr lang="en-US"/>
        </a:p>
      </dgm:t>
    </dgm:pt>
    <dgm:pt modelId="{F03632C4-480B-45C9-BF56-D002D66FC900}">
      <dgm:prSet phldrT="[Text]"/>
      <dgm:spPr/>
      <dgm:t>
        <a:bodyPr/>
        <a:lstStyle/>
        <a:p>
          <a:r>
            <a:rPr lang="en-US" dirty="0" smtClean="0">
              <a:solidFill>
                <a:schemeClr val="accent5">
                  <a:lumMod val="75000"/>
                </a:schemeClr>
              </a:solidFill>
            </a:rPr>
            <a:t>Deploy</a:t>
          </a:r>
          <a:endParaRPr lang="en-US" dirty="0">
            <a:solidFill>
              <a:schemeClr val="accent5">
                <a:lumMod val="75000"/>
              </a:schemeClr>
            </a:solidFill>
          </a:endParaRPr>
        </a:p>
      </dgm:t>
    </dgm:pt>
    <dgm:pt modelId="{AD1EFB63-EA38-49F2-B75A-12F141B1B773}" type="parTrans" cxnId="{BDAF643F-9543-4E97-B026-0330B17F95D0}">
      <dgm:prSet/>
      <dgm:spPr/>
      <dgm:t>
        <a:bodyPr/>
        <a:lstStyle/>
        <a:p>
          <a:endParaRPr lang="en-US"/>
        </a:p>
      </dgm:t>
    </dgm:pt>
    <dgm:pt modelId="{90A240B2-4C04-4B2D-8184-209B1C184355}" type="sibTrans" cxnId="{BDAF643F-9543-4E97-B026-0330B17F95D0}">
      <dgm:prSet/>
      <dgm:spPr/>
      <dgm:t>
        <a:bodyPr/>
        <a:lstStyle/>
        <a:p>
          <a:endParaRPr lang="en-US"/>
        </a:p>
      </dgm:t>
    </dgm:pt>
    <dgm:pt modelId="{B9B883FE-A557-4EB5-9BA3-B2E43A31897A}">
      <dgm:prSet phldrT="[Text]"/>
      <dgm:spPr/>
      <dgm:t>
        <a:bodyPr/>
        <a:lstStyle/>
        <a:p>
          <a:r>
            <a:rPr lang="en-US" dirty="0" smtClean="0">
              <a:solidFill>
                <a:schemeClr val="accent6">
                  <a:lumMod val="75000"/>
                </a:schemeClr>
              </a:solidFill>
            </a:rPr>
            <a:t>Test</a:t>
          </a:r>
          <a:endParaRPr lang="en-US" dirty="0">
            <a:solidFill>
              <a:schemeClr val="accent6">
                <a:lumMod val="75000"/>
              </a:schemeClr>
            </a:solidFill>
          </a:endParaRPr>
        </a:p>
      </dgm:t>
    </dgm:pt>
    <dgm:pt modelId="{0D9D5F3A-9F39-497A-A2F3-DC151E98D7ED}" type="parTrans" cxnId="{966F6C14-8CB6-4613-9791-A51828A2BC57}">
      <dgm:prSet/>
      <dgm:spPr/>
      <dgm:t>
        <a:bodyPr/>
        <a:lstStyle/>
        <a:p>
          <a:endParaRPr lang="en-US"/>
        </a:p>
      </dgm:t>
    </dgm:pt>
    <dgm:pt modelId="{D6498C59-1AC3-4B79-B546-656224E45B0F}" type="sibTrans" cxnId="{966F6C14-8CB6-4613-9791-A51828A2BC57}">
      <dgm:prSet/>
      <dgm:spPr/>
      <dgm:t>
        <a:bodyPr/>
        <a:lstStyle/>
        <a:p>
          <a:endParaRPr lang="en-US"/>
        </a:p>
      </dgm:t>
    </dgm:pt>
    <dgm:pt modelId="{4E77F234-EAC0-458B-999D-962919CD8A08}">
      <dgm:prSet phldrT="[Text]"/>
      <dgm:spPr/>
      <dgm:t>
        <a:bodyPr/>
        <a:lstStyle/>
        <a:p>
          <a:r>
            <a:rPr lang="en-US" dirty="0" smtClean="0">
              <a:solidFill>
                <a:srgbClr val="00B050"/>
              </a:solidFill>
            </a:rPr>
            <a:t>Publish</a:t>
          </a:r>
          <a:endParaRPr lang="en-US" dirty="0">
            <a:solidFill>
              <a:srgbClr val="00B050"/>
            </a:solidFill>
          </a:endParaRPr>
        </a:p>
      </dgm:t>
    </dgm:pt>
    <dgm:pt modelId="{494DF816-BAD7-410F-94D1-671DE41A9538}" type="parTrans" cxnId="{25CCF01E-6B27-48D7-B149-E9F928627372}">
      <dgm:prSet/>
      <dgm:spPr/>
      <dgm:t>
        <a:bodyPr/>
        <a:lstStyle/>
        <a:p>
          <a:endParaRPr lang="en-US"/>
        </a:p>
      </dgm:t>
    </dgm:pt>
    <dgm:pt modelId="{C0810EBF-AE20-4D83-B23E-9A41B835BABB}" type="sibTrans" cxnId="{25CCF01E-6B27-48D7-B149-E9F928627372}">
      <dgm:prSet/>
      <dgm:spPr/>
      <dgm:t>
        <a:bodyPr/>
        <a:lstStyle/>
        <a:p>
          <a:endParaRPr lang="en-US"/>
        </a:p>
      </dgm:t>
    </dgm:pt>
    <dgm:pt modelId="{F871B144-8605-407D-98FA-AC34395B04FD}">
      <dgm:prSet phldrT="[Text]"/>
      <dgm:spPr/>
      <dgm:t>
        <a:bodyPr/>
        <a:lstStyle/>
        <a:p>
          <a:r>
            <a:rPr lang="en-US" dirty="0" smtClean="0">
              <a:solidFill>
                <a:srgbClr val="FF0000"/>
              </a:solidFill>
            </a:rPr>
            <a:t>Build</a:t>
          </a:r>
          <a:endParaRPr lang="en-US" dirty="0">
            <a:solidFill>
              <a:srgbClr val="FF0000"/>
            </a:solidFill>
          </a:endParaRPr>
        </a:p>
      </dgm:t>
    </dgm:pt>
    <dgm:pt modelId="{994DFB5B-53F4-4D2D-B66A-C5154D2C1BA5}" type="parTrans" cxnId="{F2FFC8D8-CFC0-4D96-A3C4-373C19588D77}">
      <dgm:prSet/>
      <dgm:spPr/>
      <dgm:t>
        <a:bodyPr/>
        <a:lstStyle/>
        <a:p>
          <a:endParaRPr lang="en-US"/>
        </a:p>
      </dgm:t>
    </dgm:pt>
    <dgm:pt modelId="{0617DE64-BA7B-4E04-8741-737C2FB99366}" type="sibTrans" cxnId="{F2FFC8D8-CFC0-4D96-A3C4-373C19588D77}">
      <dgm:prSet/>
      <dgm:spPr/>
      <dgm:t>
        <a:bodyPr/>
        <a:lstStyle/>
        <a:p>
          <a:endParaRPr lang="en-US"/>
        </a:p>
      </dgm:t>
    </dgm:pt>
    <dgm:pt modelId="{BB86734C-0D8B-4EA4-8FA7-19A816F3411A}" type="pres">
      <dgm:prSet presAssocID="{06061329-1076-49E3-A548-B1F154C46CD4}" presName="cycle" presStyleCnt="0">
        <dgm:presLayoutVars>
          <dgm:dir/>
          <dgm:resizeHandles val="exact"/>
        </dgm:presLayoutVars>
      </dgm:prSet>
      <dgm:spPr/>
    </dgm:pt>
    <dgm:pt modelId="{58CE9BA4-EF54-4F41-99B6-BC7351201C2A}" type="pres">
      <dgm:prSet presAssocID="{0779BC49-3F8F-454E-BE58-4F7895D73466}" presName="dummy" presStyleCnt="0"/>
      <dgm:spPr/>
    </dgm:pt>
    <dgm:pt modelId="{EC17B91C-77C1-47CA-BBC1-B62FBA43AA06}" type="pres">
      <dgm:prSet presAssocID="{0779BC49-3F8F-454E-BE58-4F7895D73466}" presName="node" presStyleLbl="revTx" presStyleIdx="0" presStyleCnt="5">
        <dgm:presLayoutVars>
          <dgm:bulletEnabled val="1"/>
        </dgm:presLayoutVars>
      </dgm:prSet>
      <dgm:spPr/>
    </dgm:pt>
    <dgm:pt modelId="{FAA52F35-6F29-42C7-92EE-66C17B940370}" type="pres">
      <dgm:prSet presAssocID="{E02C8BB9-822F-4D73-ADB9-DE0E2B0DBD80}" presName="sibTrans" presStyleLbl="node1" presStyleIdx="0" presStyleCnt="5" custLinFactNeighborY="1140"/>
      <dgm:spPr/>
    </dgm:pt>
    <dgm:pt modelId="{3FE4FA9C-0F4B-499D-BFD5-CA710BCFB634}" type="pres">
      <dgm:prSet presAssocID="{F03632C4-480B-45C9-BF56-D002D66FC900}" presName="dummy" presStyleCnt="0"/>
      <dgm:spPr/>
    </dgm:pt>
    <dgm:pt modelId="{064350B3-B48D-4292-93BF-4543DF8037B4}" type="pres">
      <dgm:prSet presAssocID="{F03632C4-480B-45C9-BF56-D002D66FC900}" presName="node" presStyleLbl="revTx" presStyleIdx="1" presStyleCnt="5">
        <dgm:presLayoutVars>
          <dgm:bulletEnabled val="1"/>
        </dgm:presLayoutVars>
      </dgm:prSet>
      <dgm:spPr/>
      <dgm:t>
        <a:bodyPr/>
        <a:lstStyle/>
        <a:p>
          <a:endParaRPr lang="en-US"/>
        </a:p>
      </dgm:t>
    </dgm:pt>
    <dgm:pt modelId="{03067DB7-1F20-4072-83A4-384BC34E5B20}" type="pres">
      <dgm:prSet presAssocID="{90A240B2-4C04-4B2D-8184-209B1C184355}" presName="sibTrans" presStyleLbl="node1" presStyleIdx="1" presStyleCnt="5"/>
      <dgm:spPr/>
    </dgm:pt>
    <dgm:pt modelId="{A8F256EF-BFFA-47E5-8FF7-3AC0BF318DB0}" type="pres">
      <dgm:prSet presAssocID="{B9B883FE-A557-4EB5-9BA3-B2E43A31897A}" presName="dummy" presStyleCnt="0"/>
      <dgm:spPr/>
    </dgm:pt>
    <dgm:pt modelId="{B01CDB8C-64BB-4818-BF7A-641CA86C3005}" type="pres">
      <dgm:prSet presAssocID="{B9B883FE-A557-4EB5-9BA3-B2E43A31897A}" presName="node" presStyleLbl="revTx" presStyleIdx="2" presStyleCnt="5">
        <dgm:presLayoutVars>
          <dgm:bulletEnabled val="1"/>
        </dgm:presLayoutVars>
      </dgm:prSet>
      <dgm:spPr/>
    </dgm:pt>
    <dgm:pt modelId="{57EE48B6-549A-486C-B3CB-35B694C43BF8}" type="pres">
      <dgm:prSet presAssocID="{D6498C59-1AC3-4B79-B546-656224E45B0F}" presName="sibTrans" presStyleLbl="node1" presStyleIdx="2" presStyleCnt="5"/>
      <dgm:spPr/>
    </dgm:pt>
    <dgm:pt modelId="{B3C45A92-14AE-40B8-BE0D-DF37F43F076C}" type="pres">
      <dgm:prSet presAssocID="{4E77F234-EAC0-458B-999D-962919CD8A08}" presName="dummy" presStyleCnt="0"/>
      <dgm:spPr/>
    </dgm:pt>
    <dgm:pt modelId="{232F6B5D-7AFB-420F-AD6F-88F2B933762C}" type="pres">
      <dgm:prSet presAssocID="{4E77F234-EAC0-458B-999D-962919CD8A08}" presName="node" presStyleLbl="revTx" presStyleIdx="3" presStyleCnt="5">
        <dgm:presLayoutVars>
          <dgm:bulletEnabled val="1"/>
        </dgm:presLayoutVars>
      </dgm:prSet>
      <dgm:spPr/>
      <dgm:t>
        <a:bodyPr/>
        <a:lstStyle/>
        <a:p>
          <a:endParaRPr lang="en-US"/>
        </a:p>
      </dgm:t>
    </dgm:pt>
    <dgm:pt modelId="{7B131D91-28F2-415C-96C6-3D1C34177389}" type="pres">
      <dgm:prSet presAssocID="{C0810EBF-AE20-4D83-B23E-9A41B835BABB}" presName="sibTrans" presStyleLbl="node1" presStyleIdx="3" presStyleCnt="5"/>
      <dgm:spPr/>
    </dgm:pt>
    <dgm:pt modelId="{04CCF9F9-8C51-4D83-BB14-62577946EE89}" type="pres">
      <dgm:prSet presAssocID="{F871B144-8605-407D-98FA-AC34395B04FD}" presName="dummy" presStyleCnt="0"/>
      <dgm:spPr/>
    </dgm:pt>
    <dgm:pt modelId="{709021B6-B8BA-4F3F-8973-89C475D49EE6}" type="pres">
      <dgm:prSet presAssocID="{F871B144-8605-407D-98FA-AC34395B04FD}" presName="node" presStyleLbl="revTx" presStyleIdx="4" presStyleCnt="5">
        <dgm:presLayoutVars>
          <dgm:bulletEnabled val="1"/>
        </dgm:presLayoutVars>
      </dgm:prSet>
      <dgm:spPr/>
    </dgm:pt>
    <dgm:pt modelId="{6BA79CED-C153-4BC4-9174-4A675D3E8862}" type="pres">
      <dgm:prSet presAssocID="{0617DE64-BA7B-4E04-8741-737C2FB99366}" presName="sibTrans" presStyleLbl="node1" presStyleIdx="4" presStyleCnt="5"/>
      <dgm:spPr/>
    </dgm:pt>
  </dgm:ptLst>
  <dgm:cxnLst>
    <dgm:cxn modelId="{8D799E65-6921-48CC-A520-64E9B9FE59FB}" type="presOf" srcId="{C0810EBF-AE20-4D83-B23E-9A41B835BABB}" destId="{7B131D91-28F2-415C-96C6-3D1C34177389}" srcOrd="0" destOrd="0" presId="urn:microsoft.com/office/officeart/2005/8/layout/cycle1"/>
    <dgm:cxn modelId="{7A543EF9-B62D-42D9-A9A2-7C65E7C8F316}" type="presOf" srcId="{06061329-1076-49E3-A548-B1F154C46CD4}" destId="{BB86734C-0D8B-4EA4-8FA7-19A816F3411A}" srcOrd="0" destOrd="0" presId="urn:microsoft.com/office/officeart/2005/8/layout/cycle1"/>
    <dgm:cxn modelId="{5A684768-0694-4464-8AA8-AB4A93666572}" type="presOf" srcId="{E02C8BB9-822F-4D73-ADB9-DE0E2B0DBD80}" destId="{FAA52F35-6F29-42C7-92EE-66C17B940370}" srcOrd="0" destOrd="0" presId="urn:microsoft.com/office/officeart/2005/8/layout/cycle1"/>
    <dgm:cxn modelId="{EC40F96F-8A47-4F41-9511-75892941690C}" type="presOf" srcId="{0617DE64-BA7B-4E04-8741-737C2FB99366}" destId="{6BA79CED-C153-4BC4-9174-4A675D3E8862}" srcOrd="0" destOrd="0" presId="urn:microsoft.com/office/officeart/2005/8/layout/cycle1"/>
    <dgm:cxn modelId="{F9E1D7EB-0F29-4A7B-961B-40A4BFFADE8C}" type="presOf" srcId="{90A240B2-4C04-4B2D-8184-209B1C184355}" destId="{03067DB7-1F20-4072-83A4-384BC34E5B20}" srcOrd="0" destOrd="0" presId="urn:microsoft.com/office/officeart/2005/8/layout/cycle1"/>
    <dgm:cxn modelId="{F15EEBB5-4F68-44F5-BD00-4F16A3233097}" type="presOf" srcId="{F03632C4-480B-45C9-BF56-D002D66FC900}" destId="{064350B3-B48D-4292-93BF-4543DF8037B4}" srcOrd="0" destOrd="0" presId="urn:microsoft.com/office/officeart/2005/8/layout/cycle1"/>
    <dgm:cxn modelId="{1C2A0099-C156-4E1D-810B-E29E89639D9D}" type="presOf" srcId="{0779BC49-3F8F-454E-BE58-4F7895D73466}" destId="{EC17B91C-77C1-47CA-BBC1-B62FBA43AA06}" srcOrd="0" destOrd="0" presId="urn:microsoft.com/office/officeart/2005/8/layout/cycle1"/>
    <dgm:cxn modelId="{F2FFC8D8-CFC0-4D96-A3C4-373C19588D77}" srcId="{06061329-1076-49E3-A548-B1F154C46CD4}" destId="{F871B144-8605-407D-98FA-AC34395B04FD}" srcOrd="4" destOrd="0" parTransId="{994DFB5B-53F4-4D2D-B66A-C5154D2C1BA5}" sibTransId="{0617DE64-BA7B-4E04-8741-737C2FB99366}"/>
    <dgm:cxn modelId="{74AB61CD-B8CA-4334-8B85-690FE066F61F}" srcId="{06061329-1076-49E3-A548-B1F154C46CD4}" destId="{0779BC49-3F8F-454E-BE58-4F7895D73466}" srcOrd="0" destOrd="0" parTransId="{AA61484E-0AA7-4507-BDE7-B9E742E1FF4C}" sibTransId="{E02C8BB9-822F-4D73-ADB9-DE0E2B0DBD80}"/>
    <dgm:cxn modelId="{25CCF01E-6B27-48D7-B149-E9F928627372}" srcId="{06061329-1076-49E3-A548-B1F154C46CD4}" destId="{4E77F234-EAC0-458B-999D-962919CD8A08}" srcOrd="3" destOrd="0" parTransId="{494DF816-BAD7-410F-94D1-671DE41A9538}" sibTransId="{C0810EBF-AE20-4D83-B23E-9A41B835BABB}"/>
    <dgm:cxn modelId="{80863C52-0D17-412D-B709-269E22890CE1}" type="presOf" srcId="{B9B883FE-A557-4EB5-9BA3-B2E43A31897A}" destId="{B01CDB8C-64BB-4818-BF7A-641CA86C3005}" srcOrd="0" destOrd="0" presId="urn:microsoft.com/office/officeart/2005/8/layout/cycle1"/>
    <dgm:cxn modelId="{A65BE175-AD97-4809-9D4F-47A340473083}" type="presOf" srcId="{F871B144-8605-407D-98FA-AC34395B04FD}" destId="{709021B6-B8BA-4F3F-8973-89C475D49EE6}" srcOrd="0" destOrd="0" presId="urn:microsoft.com/office/officeart/2005/8/layout/cycle1"/>
    <dgm:cxn modelId="{966F6C14-8CB6-4613-9791-A51828A2BC57}" srcId="{06061329-1076-49E3-A548-B1F154C46CD4}" destId="{B9B883FE-A557-4EB5-9BA3-B2E43A31897A}" srcOrd="2" destOrd="0" parTransId="{0D9D5F3A-9F39-497A-A2F3-DC151E98D7ED}" sibTransId="{D6498C59-1AC3-4B79-B546-656224E45B0F}"/>
    <dgm:cxn modelId="{4A268D9D-80CB-4CFB-BA28-276E28636614}" type="presOf" srcId="{D6498C59-1AC3-4B79-B546-656224E45B0F}" destId="{57EE48B6-549A-486C-B3CB-35B694C43BF8}" srcOrd="0" destOrd="0" presId="urn:microsoft.com/office/officeart/2005/8/layout/cycle1"/>
    <dgm:cxn modelId="{ABD05CF2-4F16-4E59-B80C-15EB08181A96}" type="presOf" srcId="{4E77F234-EAC0-458B-999D-962919CD8A08}" destId="{232F6B5D-7AFB-420F-AD6F-88F2B933762C}" srcOrd="0" destOrd="0" presId="urn:microsoft.com/office/officeart/2005/8/layout/cycle1"/>
    <dgm:cxn modelId="{BDAF643F-9543-4E97-B026-0330B17F95D0}" srcId="{06061329-1076-49E3-A548-B1F154C46CD4}" destId="{F03632C4-480B-45C9-BF56-D002D66FC900}" srcOrd="1" destOrd="0" parTransId="{AD1EFB63-EA38-49F2-B75A-12F141B1B773}" sibTransId="{90A240B2-4C04-4B2D-8184-209B1C184355}"/>
    <dgm:cxn modelId="{69E21399-8FCF-44BA-B938-4641E71D6893}" type="presParOf" srcId="{BB86734C-0D8B-4EA4-8FA7-19A816F3411A}" destId="{58CE9BA4-EF54-4F41-99B6-BC7351201C2A}" srcOrd="0" destOrd="0" presId="urn:microsoft.com/office/officeart/2005/8/layout/cycle1"/>
    <dgm:cxn modelId="{BB2C14B0-7916-4CE3-B9CA-2021611D107A}" type="presParOf" srcId="{BB86734C-0D8B-4EA4-8FA7-19A816F3411A}" destId="{EC17B91C-77C1-47CA-BBC1-B62FBA43AA06}" srcOrd="1" destOrd="0" presId="urn:microsoft.com/office/officeart/2005/8/layout/cycle1"/>
    <dgm:cxn modelId="{AE83005A-D299-4B1C-B41C-89924FAC05F5}" type="presParOf" srcId="{BB86734C-0D8B-4EA4-8FA7-19A816F3411A}" destId="{FAA52F35-6F29-42C7-92EE-66C17B940370}" srcOrd="2" destOrd="0" presId="urn:microsoft.com/office/officeart/2005/8/layout/cycle1"/>
    <dgm:cxn modelId="{A5A3BA8E-4148-4345-9B2C-9BEE0D9947C0}" type="presParOf" srcId="{BB86734C-0D8B-4EA4-8FA7-19A816F3411A}" destId="{3FE4FA9C-0F4B-499D-BFD5-CA710BCFB634}" srcOrd="3" destOrd="0" presId="urn:microsoft.com/office/officeart/2005/8/layout/cycle1"/>
    <dgm:cxn modelId="{894C9D1D-444E-4D02-8624-F690D5483CE2}" type="presParOf" srcId="{BB86734C-0D8B-4EA4-8FA7-19A816F3411A}" destId="{064350B3-B48D-4292-93BF-4543DF8037B4}" srcOrd="4" destOrd="0" presId="urn:microsoft.com/office/officeart/2005/8/layout/cycle1"/>
    <dgm:cxn modelId="{F6436A93-CF0A-4451-9F20-8D1C9D7A89FC}" type="presParOf" srcId="{BB86734C-0D8B-4EA4-8FA7-19A816F3411A}" destId="{03067DB7-1F20-4072-83A4-384BC34E5B20}" srcOrd="5" destOrd="0" presId="urn:microsoft.com/office/officeart/2005/8/layout/cycle1"/>
    <dgm:cxn modelId="{0966ADA7-3A2B-4FF5-B7CB-56794CF5B5ED}" type="presParOf" srcId="{BB86734C-0D8B-4EA4-8FA7-19A816F3411A}" destId="{A8F256EF-BFFA-47E5-8FF7-3AC0BF318DB0}" srcOrd="6" destOrd="0" presId="urn:microsoft.com/office/officeart/2005/8/layout/cycle1"/>
    <dgm:cxn modelId="{98BE49B0-90C8-4FBC-8541-9B277D08587A}" type="presParOf" srcId="{BB86734C-0D8B-4EA4-8FA7-19A816F3411A}" destId="{B01CDB8C-64BB-4818-BF7A-641CA86C3005}" srcOrd="7" destOrd="0" presId="urn:microsoft.com/office/officeart/2005/8/layout/cycle1"/>
    <dgm:cxn modelId="{DD20E466-D376-447D-8852-D8DD1547FB47}" type="presParOf" srcId="{BB86734C-0D8B-4EA4-8FA7-19A816F3411A}" destId="{57EE48B6-549A-486C-B3CB-35B694C43BF8}" srcOrd="8" destOrd="0" presId="urn:microsoft.com/office/officeart/2005/8/layout/cycle1"/>
    <dgm:cxn modelId="{224A2A46-F75B-4E3E-BC34-A4377810527F}" type="presParOf" srcId="{BB86734C-0D8B-4EA4-8FA7-19A816F3411A}" destId="{B3C45A92-14AE-40B8-BE0D-DF37F43F076C}" srcOrd="9" destOrd="0" presId="urn:microsoft.com/office/officeart/2005/8/layout/cycle1"/>
    <dgm:cxn modelId="{75C0B5DB-8A6A-4A73-90A5-03A087E9D4AE}" type="presParOf" srcId="{BB86734C-0D8B-4EA4-8FA7-19A816F3411A}" destId="{232F6B5D-7AFB-420F-AD6F-88F2B933762C}" srcOrd="10" destOrd="0" presId="urn:microsoft.com/office/officeart/2005/8/layout/cycle1"/>
    <dgm:cxn modelId="{25F6066D-7AA3-4308-B5AF-B2CB014FDAC5}" type="presParOf" srcId="{BB86734C-0D8B-4EA4-8FA7-19A816F3411A}" destId="{7B131D91-28F2-415C-96C6-3D1C34177389}" srcOrd="11" destOrd="0" presId="urn:microsoft.com/office/officeart/2005/8/layout/cycle1"/>
    <dgm:cxn modelId="{0F4565BA-5879-43DC-B3D8-C9E5E68B4ED9}" type="presParOf" srcId="{BB86734C-0D8B-4EA4-8FA7-19A816F3411A}" destId="{04CCF9F9-8C51-4D83-BB14-62577946EE89}" srcOrd="12" destOrd="0" presId="urn:microsoft.com/office/officeart/2005/8/layout/cycle1"/>
    <dgm:cxn modelId="{8281A145-5F86-4317-BAE4-514DA3B7869F}" type="presParOf" srcId="{BB86734C-0D8B-4EA4-8FA7-19A816F3411A}" destId="{709021B6-B8BA-4F3F-8973-89C475D49EE6}" srcOrd="13" destOrd="0" presId="urn:microsoft.com/office/officeart/2005/8/layout/cycle1"/>
    <dgm:cxn modelId="{AA6FE1B5-632D-4325-8982-86E7291B6FE5}" type="presParOf" srcId="{BB86734C-0D8B-4EA4-8FA7-19A816F3411A}" destId="{6BA79CED-C153-4BC4-9174-4A675D3E886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pt>
    <dgm:pt modelId="{66E4BC89-5509-483C-9835-030CFAA957DB}" type="pres">
      <dgm:prSet presAssocID="{16D04AF8-7782-45A7-A4B2-B3C397E7BC03}" presName="levelTx" presStyleLbl="revTx" presStyleIdx="0" presStyleCnt="0">
        <dgm:presLayoutVars>
          <dgm:chMax val="1"/>
          <dgm:bulletEnabled val="1"/>
        </dgm:presLayoutVars>
      </dgm:prSet>
      <dgm:spPr/>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pt>
    <dgm:pt modelId="{20D8DC96-8F59-4D5F-AB82-34CA78D02615}" type="pres">
      <dgm:prSet presAssocID="{D5498C0A-4E65-4A26-9C41-DF1E51F632E6}" presName="levelTx" presStyleLbl="revTx" presStyleIdx="0" presStyleCnt="0">
        <dgm:presLayoutVars>
          <dgm:chMax val="1"/>
          <dgm:bulletEnabled val="1"/>
        </dgm:presLayoutVars>
      </dgm:prSet>
      <dgm:spPr/>
    </dgm:pt>
  </dgm:ptLst>
  <dgm:cxnLst>
    <dgm:cxn modelId="{02408F8F-C3B4-4541-A8CF-7FF050ABF857}" type="presOf" srcId="{D5498C0A-4E65-4A26-9C41-DF1E51F632E6}" destId="{20D8DC96-8F59-4D5F-AB82-34CA78D02615}" srcOrd="1"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BF65ACDD-069A-4CD6-A5AC-BEFCD9C812EA}" type="presOf" srcId="{16D04AF8-7782-45A7-A4B2-B3C397E7BC03}" destId="{66E4BC89-5509-483C-9835-030CFAA957DB}" srcOrd="1"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pt>
    <dgm:pt modelId="{66E4BC89-5509-483C-9835-030CFAA957DB}" type="pres">
      <dgm:prSet presAssocID="{16D04AF8-7782-45A7-A4B2-B3C397E7BC03}" presName="levelTx" presStyleLbl="revTx" presStyleIdx="0" presStyleCnt="0">
        <dgm:presLayoutVars>
          <dgm:chMax val="1"/>
          <dgm:bulletEnabled val="1"/>
        </dgm:presLayoutVars>
      </dgm:prSet>
      <dgm:spPr/>
    </dgm:pt>
  </dgm:ptLst>
  <dgm:cxnLst>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7B91C-77C1-47CA-BBC1-B62FBA43AA06}">
      <dsp:nvSpPr>
        <dsp:cNvPr id="0" name=""/>
        <dsp:cNvSpPr/>
      </dsp:nvSpPr>
      <dsp:spPr>
        <a:xfrm>
          <a:off x="5640744"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C000"/>
              </a:solidFill>
            </a:rPr>
            <a:t>Copy</a:t>
          </a:r>
          <a:endParaRPr lang="en-US" sz="3500" kern="1200" dirty="0">
            <a:solidFill>
              <a:srgbClr val="FFC000"/>
            </a:solidFill>
          </a:endParaRPr>
        </a:p>
      </dsp:txBody>
      <dsp:txXfrm>
        <a:off x="5640744" y="41632"/>
        <a:ext cx="1423991" cy="1423991"/>
      </dsp:txXfrm>
    </dsp:sp>
    <dsp:sp modelId="{FAA52F35-6F29-42C7-92EE-66C17B940370}">
      <dsp:nvSpPr>
        <dsp:cNvPr id="0" name=""/>
        <dsp:cNvSpPr/>
      </dsp:nvSpPr>
      <dsp:spPr>
        <a:xfrm>
          <a:off x="2289038" y="61092"/>
          <a:ext cx="5341425" cy="5341425"/>
        </a:xfrm>
        <a:prstGeom prst="circularArrow">
          <a:avLst>
            <a:gd name="adj1" fmla="val 5199"/>
            <a:gd name="adj2" fmla="val 335798"/>
            <a:gd name="adj3" fmla="val 21293710"/>
            <a:gd name="adj4" fmla="val 1976582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350B3-B48D-4292-93BF-4543DF8037B4}">
      <dsp:nvSpPr>
        <dsp:cNvPr id="0" name=""/>
        <dsp:cNvSpPr/>
      </dsp:nvSpPr>
      <dsp:spPr>
        <a:xfrm>
          <a:off x="6501659"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5">
                  <a:lumMod val="75000"/>
                </a:schemeClr>
              </a:solidFill>
            </a:rPr>
            <a:t>Deploy</a:t>
          </a:r>
          <a:endParaRPr lang="en-US" sz="3500" kern="1200" dirty="0">
            <a:solidFill>
              <a:schemeClr val="accent5">
                <a:lumMod val="75000"/>
              </a:schemeClr>
            </a:solidFill>
          </a:endParaRPr>
        </a:p>
      </dsp:txBody>
      <dsp:txXfrm>
        <a:off x="6501659" y="2691255"/>
        <a:ext cx="1423991" cy="1423991"/>
      </dsp:txXfrm>
    </dsp:sp>
    <dsp:sp modelId="{03067DB7-1F20-4072-83A4-384BC34E5B20}">
      <dsp:nvSpPr>
        <dsp:cNvPr id="0" name=""/>
        <dsp:cNvSpPr/>
      </dsp:nvSpPr>
      <dsp:spPr>
        <a:xfrm>
          <a:off x="2289038" y="200"/>
          <a:ext cx="5341425" cy="5341425"/>
        </a:xfrm>
        <a:prstGeom prst="circularArrow">
          <a:avLst>
            <a:gd name="adj1" fmla="val 5199"/>
            <a:gd name="adj2" fmla="val 335798"/>
            <a:gd name="adj3" fmla="val 4015184"/>
            <a:gd name="adj4" fmla="val 2252987"/>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CDB8C-64BB-4818-BF7A-641CA86C3005}">
      <dsp:nvSpPr>
        <dsp:cNvPr id="0" name=""/>
        <dsp:cNvSpPr/>
      </dsp:nvSpPr>
      <dsp:spPr>
        <a:xfrm>
          <a:off x="4247755" y="432881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6">
                  <a:lumMod val="75000"/>
                </a:schemeClr>
              </a:solidFill>
            </a:rPr>
            <a:t>Test</a:t>
          </a:r>
          <a:endParaRPr lang="en-US" sz="3500" kern="1200" dirty="0">
            <a:solidFill>
              <a:schemeClr val="accent6">
                <a:lumMod val="75000"/>
              </a:schemeClr>
            </a:solidFill>
          </a:endParaRPr>
        </a:p>
      </dsp:txBody>
      <dsp:txXfrm>
        <a:off x="4247755" y="4328812"/>
        <a:ext cx="1423991" cy="1423991"/>
      </dsp:txXfrm>
    </dsp:sp>
    <dsp:sp modelId="{57EE48B6-549A-486C-B3CB-35B694C43BF8}">
      <dsp:nvSpPr>
        <dsp:cNvPr id="0" name=""/>
        <dsp:cNvSpPr/>
      </dsp:nvSpPr>
      <dsp:spPr>
        <a:xfrm>
          <a:off x="2289038" y="200"/>
          <a:ext cx="5341425" cy="5341425"/>
        </a:xfrm>
        <a:prstGeom prst="circularArrow">
          <a:avLst>
            <a:gd name="adj1" fmla="val 5199"/>
            <a:gd name="adj2" fmla="val 335798"/>
            <a:gd name="adj3" fmla="val 8211215"/>
            <a:gd name="adj4" fmla="val 644901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F6B5D-7AFB-420F-AD6F-88F2B933762C}">
      <dsp:nvSpPr>
        <dsp:cNvPr id="0" name=""/>
        <dsp:cNvSpPr/>
      </dsp:nvSpPr>
      <dsp:spPr>
        <a:xfrm>
          <a:off x="1993852"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B050"/>
              </a:solidFill>
            </a:rPr>
            <a:t>Publish</a:t>
          </a:r>
          <a:endParaRPr lang="en-US" sz="3500" kern="1200" dirty="0">
            <a:solidFill>
              <a:srgbClr val="00B050"/>
            </a:solidFill>
          </a:endParaRPr>
        </a:p>
      </dsp:txBody>
      <dsp:txXfrm>
        <a:off x="1993852" y="2691255"/>
        <a:ext cx="1423991" cy="1423991"/>
      </dsp:txXfrm>
    </dsp:sp>
    <dsp:sp modelId="{7B131D91-28F2-415C-96C6-3D1C34177389}">
      <dsp:nvSpPr>
        <dsp:cNvPr id="0" name=""/>
        <dsp:cNvSpPr/>
      </dsp:nvSpPr>
      <dsp:spPr>
        <a:xfrm>
          <a:off x="2289038" y="200"/>
          <a:ext cx="5341425" cy="5341425"/>
        </a:xfrm>
        <a:prstGeom prst="circularArrow">
          <a:avLst>
            <a:gd name="adj1" fmla="val 5199"/>
            <a:gd name="adj2" fmla="val 335798"/>
            <a:gd name="adj3" fmla="val 12298374"/>
            <a:gd name="adj4" fmla="val 1077049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021B6-B8BA-4F3F-8973-89C475D49EE6}">
      <dsp:nvSpPr>
        <dsp:cNvPr id="0" name=""/>
        <dsp:cNvSpPr/>
      </dsp:nvSpPr>
      <dsp:spPr>
        <a:xfrm>
          <a:off x="2854766"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0000"/>
              </a:solidFill>
            </a:rPr>
            <a:t>Build</a:t>
          </a:r>
          <a:endParaRPr lang="en-US" sz="3500" kern="1200" dirty="0">
            <a:solidFill>
              <a:srgbClr val="FF0000"/>
            </a:solidFill>
          </a:endParaRPr>
        </a:p>
      </dsp:txBody>
      <dsp:txXfrm>
        <a:off x="2854766" y="41632"/>
        <a:ext cx="1423991" cy="1423991"/>
      </dsp:txXfrm>
    </dsp:sp>
    <dsp:sp modelId="{6BA79CED-C153-4BC4-9174-4A675D3E8862}">
      <dsp:nvSpPr>
        <dsp:cNvPr id="0" name=""/>
        <dsp:cNvSpPr/>
      </dsp:nvSpPr>
      <dsp:spPr>
        <a:xfrm>
          <a:off x="2289038" y="200"/>
          <a:ext cx="5341425" cy="5341425"/>
        </a:xfrm>
        <a:prstGeom prst="circularArrow">
          <a:avLst>
            <a:gd name="adj1" fmla="val 5199"/>
            <a:gd name="adj2" fmla="val 335798"/>
            <a:gd name="adj3" fmla="val 16866171"/>
            <a:gd name="adj4" fmla="val 1519803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and thanks for coming! Today, I’d like to take you on a journey of how test automation delivery aided my team and how it can aid yours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3733328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a:t>
            </a:r>
            <a:r>
              <a:rPr lang="en-US" baseline="0" dirty="0" smtClean="0"/>
              <a:t>. The concept is generic and can be applied to different test environments, and is test agnostic!</a:t>
            </a:r>
            <a:endParaRPr lang="en-US" baseline="0" dirty="0" smtClean="0"/>
          </a:p>
          <a:p>
            <a:endParaRPr lang="en-US" baseline="0" dirty="0" smtClean="0"/>
          </a:p>
          <a:p>
            <a:r>
              <a:rPr lang="en-US" baseline="0" dirty="0" smtClean="0"/>
              <a:t>The second core idea, is that this channel is established at the very early in a test automation effort. Early implementation of the channel allows for setup of the workflow which will force concentration on key concepts in test development, such as appropriate tests, stability and coverage, and prevent worrying about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T.A.D.C. Components</a:t>
            </a:r>
          </a:p>
          <a:p>
            <a:endParaRPr lang="en-US" dirty="0" smtClean="0"/>
          </a:p>
          <a:p>
            <a:r>
              <a:rPr lang="en-US" dirty="0" smtClean="0"/>
              <a:t>The purpose</a:t>
            </a:r>
            <a:r>
              <a:rPr lang="en-US" baseline="0" dirty="0" smtClean="0"/>
              <a:t> of the TADC is to provide fast, scalable feedback from the test automation it is executing. In order to do this, the channel is made up of two main parts that are connected together through configuration. </a:t>
            </a:r>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1895004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a:t>
            </a:r>
            <a:r>
              <a:rPr lang="en-US" sz="1200" b="0" i="0" kern="1200" dirty="0" smtClean="0">
                <a:solidFill>
                  <a:schemeClr val="tx1"/>
                </a:solidFill>
                <a:effectLst/>
                <a:latin typeface="+mn-lt"/>
                <a:ea typeface="+mn-ea"/>
                <a:cs typeface="+mn-cs"/>
              </a:rPr>
              <a:t>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r>
              <a:rPr lang="en-US" sz="1200" b="0" i="0" u="none" kern="1200" baseline="0" dirty="0" smtClean="0">
                <a:solidFill>
                  <a:schemeClr val="tx1"/>
                </a:solidFill>
                <a:effectLst/>
                <a:latin typeface="+mn-lt"/>
                <a:ea typeface="+mn-ea"/>
                <a:cs typeface="+mn-cs"/>
              </a:rPr>
              <a:t>?</a:t>
            </a:r>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a:t>
            </a:r>
            <a:r>
              <a:rPr lang="en-US" sz="1200" b="0" i="0" u="none" kern="1200" baseline="0" dirty="0" smtClean="0">
                <a:solidFill>
                  <a:schemeClr val="tx1"/>
                </a:solidFill>
                <a:effectLst/>
                <a:latin typeface="+mn-lt"/>
                <a:ea typeface="+mn-ea"/>
                <a:cs typeface="+mn-cs"/>
              </a:rPr>
              <a:t>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1032664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7570153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1450066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a:t>
            </a:r>
            <a:r>
              <a:rPr lang="en-US" baseline="0" dirty="0" smtClean="0"/>
              <a:t> probably asking yourself, is this talk for you? Well let’s find out by answering a few qualifying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a:t>
            </a:r>
            <a:r>
              <a:rPr lang="en-US" sz="1200" b="0" i="0" kern="1200" baseline="0" dirty="0" smtClean="0">
                <a:solidFill>
                  <a:schemeClr val="tx1"/>
                </a:solidFill>
                <a:effectLst/>
                <a:latin typeface="+mn-lt"/>
                <a:ea typeface="+mn-ea"/>
                <a:cs typeface="+mn-cs"/>
              </a:rPr>
              <a:t>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 musket or a machine gun? It’s up to you and your team?</a:t>
            </a:r>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a:t>
            </a:r>
            <a:r>
              <a:rPr lang="en-US" sz="1200" b="0" i="0" kern="1200" dirty="0" smtClean="0">
                <a:solidFill>
                  <a:schemeClr val="tx1"/>
                </a:solidFill>
                <a:effectLst/>
                <a:latin typeface="+mn-lt"/>
                <a:ea typeface="+mn-ea"/>
                <a:cs typeface="+mn-cs"/>
              </a:rPr>
              <a:t>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Is your team planning to write, or currently running functional automated tests? If you answered no then you</a:t>
            </a:r>
            <a:r>
              <a:rPr lang="en-US" baseline="0" dirty="0" smtClean="0"/>
              <a:t> are free to leave. If you answered yes, stay for more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2514201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dirty="0" smtClean="0"/>
              <a:t>Blog Posts</a:t>
            </a:r>
          </a:p>
          <a:p>
            <a:r>
              <a:rPr lang="en-US" dirty="0" smtClean="0"/>
              <a:t>Word Of Mouth </a:t>
            </a:r>
          </a:p>
          <a:p>
            <a:r>
              <a:rPr lang="en-US" dirty="0" smtClean="0"/>
              <a:t>Regular Summaries</a:t>
            </a:r>
          </a:p>
          <a:p>
            <a:r>
              <a:rPr lang="en-US" dirty="0" smtClean="0"/>
              <a:t>Dashboards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2010573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Delivery Channel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channel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Next</a:t>
            </a:r>
            <a:r>
              <a:rPr lang="en-US" baseline="0" dirty="0" smtClean="0"/>
              <a:t> question: Do you know how to run one functional automated test yourself?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143646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a few more to go…Do</a:t>
            </a:r>
            <a:r>
              <a:rPr lang="en-US" baseline="0" dirty="0" smtClean="0"/>
              <a:t> you know how to run many automated tests whenever you want?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241997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how to run many automated tests, whenever you want, for</a:t>
            </a:r>
            <a:r>
              <a:rPr lang="en-US" baseline="0" dirty="0" smtClean="0"/>
              <a:t> different environments?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57267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r>
              <a:rPr lang="en-US" baseline="0" dirty="0" smtClean="0"/>
              <a:t> question: Can you or any member of your team repeat runs of many test cases, for different environments, and receive quick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326166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answered yes to all the questions I posed, then you are again, free to leave, because your quality champions are maintaining a very mature Quality process and you should be proud of your teams’ accomplishments. </a:t>
            </a:r>
          </a:p>
          <a:p>
            <a:endParaRPr lang="en-US" baseline="0" dirty="0" smtClean="0"/>
          </a:p>
          <a:p>
            <a:r>
              <a:rPr lang="en-US" baseline="0" dirty="0" smtClean="0"/>
              <a:t>But for the rest of you, let me tell you that you are not alone and that there is no to feel overwhelmed. My team was in the same situation. </a:t>
            </a:r>
          </a:p>
          <a:p>
            <a:endParaRPr lang="en-US" baseline="0" dirty="0" smtClean="0"/>
          </a:p>
          <a:p>
            <a:r>
              <a:rPr lang="en-US" baseline="0" dirty="0" smtClean="0"/>
              <a:t>We found ourselves answering no, about 3 years ago, when we started a serious functional test automation effort. 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99053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started with a series of half automated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649741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9/1/2017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4.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5.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8.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29.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4.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jpeg"/><Relationship Id="rId18" Type="http://schemas.openxmlformats.org/officeDocument/2006/relationships/image" Target="../media/image50.jpeg"/><Relationship Id="rId26" Type="http://schemas.openxmlformats.org/officeDocument/2006/relationships/image" Target="../media/image58.jpeg"/><Relationship Id="rId3" Type="http://schemas.openxmlformats.org/officeDocument/2006/relationships/image" Target="../media/image35.jpeg"/><Relationship Id="rId21" Type="http://schemas.openxmlformats.org/officeDocument/2006/relationships/image" Target="../media/image53.jpeg"/><Relationship Id="rId7" Type="http://schemas.openxmlformats.org/officeDocument/2006/relationships/image" Target="../media/image39.jpeg"/><Relationship Id="rId12" Type="http://schemas.openxmlformats.org/officeDocument/2006/relationships/image" Target="../media/image44.jpeg"/><Relationship Id="rId17" Type="http://schemas.openxmlformats.org/officeDocument/2006/relationships/image" Target="../media/image49.jpeg"/><Relationship Id="rId25" Type="http://schemas.openxmlformats.org/officeDocument/2006/relationships/image" Target="../media/image57.jpeg"/><Relationship Id="rId2" Type="http://schemas.openxmlformats.org/officeDocument/2006/relationships/notesSlide" Target="../notesSlides/notesSlide36.xml"/><Relationship Id="rId16" Type="http://schemas.openxmlformats.org/officeDocument/2006/relationships/image" Target="../media/image48.jpeg"/><Relationship Id="rId20"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38.jpeg"/><Relationship Id="rId11" Type="http://schemas.openxmlformats.org/officeDocument/2006/relationships/image" Target="../media/image43.jpeg"/><Relationship Id="rId24" Type="http://schemas.openxmlformats.org/officeDocument/2006/relationships/image" Target="../media/image56.jpeg"/><Relationship Id="rId5" Type="http://schemas.openxmlformats.org/officeDocument/2006/relationships/image" Target="../media/image37.jpeg"/><Relationship Id="rId15" Type="http://schemas.openxmlformats.org/officeDocument/2006/relationships/image" Target="../media/image47.jpeg"/><Relationship Id="rId23" Type="http://schemas.openxmlformats.org/officeDocument/2006/relationships/image" Target="../media/image55.jpeg"/><Relationship Id="rId10" Type="http://schemas.openxmlformats.org/officeDocument/2006/relationships/image" Target="../media/image42.jpeg"/><Relationship Id="rId19" Type="http://schemas.openxmlformats.org/officeDocument/2006/relationships/image" Target="../media/image51.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jpeg"/><Relationship Id="rId22" Type="http://schemas.openxmlformats.org/officeDocument/2006/relationships/image" Target="../media/image54.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172435"/>
            <a:ext cx="13170090" cy="2387600"/>
          </a:xfrm>
        </p:spPr>
        <p:txBody>
          <a:bodyPr>
            <a:normAutofit/>
          </a:bodyPr>
          <a:lstStyle/>
          <a:p>
            <a:pPr algn="l"/>
            <a:r>
              <a:rPr lang="en-US" dirty="0" smtClean="0"/>
              <a:t>Test Automation Pipelines</a:t>
            </a:r>
            <a:br>
              <a:rPr lang="en-US" dirty="0" smtClean="0"/>
            </a:br>
            <a:r>
              <a:rPr lang="en-US" dirty="0" smtClean="0"/>
              <a:t> </a:t>
            </a:r>
            <a:r>
              <a:rPr lang="en-US" sz="2800" dirty="0" smtClean="0"/>
              <a:t>Enabling </a:t>
            </a:r>
            <a:r>
              <a:rPr lang="en-US" sz="2800" dirty="0" smtClean="0"/>
              <a:t>Invaluable Feedback For Your Quality Cycle</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28" y="2212700"/>
            <a:ext cx="3944846" cy="39448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2666" y="2765332"/>
            <a:ext cx="2852260" cy="2839583"/>
          </a:xfrm>
          <a:prstGeom prst="rect">
            <a:avLst/>
          </a:prstGeom>
        </p:spPr>
      </p:pic>
      <p:pic>
        <p:nvPicPr>
          <p:cNvPr id="7178" name="Picture 10" descr="Image result for push butt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2147" y="2831916"/>
            <a:ext cx="2706416" cy="2706416"/>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3000058" y="3724994"/>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928745"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420" y="2361111"/>
            <a:ext cx="4762500" cy="35718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sdl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1506" y="2632482"/>
            <a:ext cx="4381500" cy="2762251"/>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5400000">
            <a:off x="9437152" y="3118039"/>
            <a:ext cx="1532069" cy="259068"/>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70420" y="1740317"/>
            <a:ext cx="4762500" cy="584775"/>
          </a:xfrm>
          <a:prstGeom prst="rect">
            <a:avLst/>
          </a:prstGeom>
          <a:noFill/>
        </p:spPr>
        <p:txBody>
          <a:bodyPr wrap="square" rtlCol="0">
            <a:spAutoFit/>
          </a:bodyPr>
          <a:lstStyle/>
          <a:p>
            <a:pPr algn="ctr"/>
            <a:r>
              <a:rPr lang="en-US" sz="3200" b="1" u="sng" dirty="0" smtClean="0"/>
              <a:t>Generic, Agnostic Theory</a:t>
            </a:r>
            <a:endParaRPr lang="en-US" sz="3200" b="1" u="sng" dirty="0"/>
          </a:p>
        </p:txBody>
      </p:sp>
      <p:sp>
        <p:nvSpPr>
          <p:cNvPr id="7" name="TextBox 6"/>
          <p:cNvSpPr txBox="1"/>
          <p:nvPr/>
        </p:nvSpPr>
        <p:spPr>
          <a:xfrm>
            <a:off x="6917780" y="1736178"/>
            <a:ext cx="4762500" cy="584775"/>
          </a:xfrm>
          <a:prstGeom prst="rect">
            <a:avLst/>
          </a:prstGeom>
          <a:noFill/>
        </p:spPr>
        <p:txBody>
          <a:bodyPr wrap="square" rtlCol="0">
            <a:spAutoFit/>
          </a:bodyPr>
          <a:lstStyle/>
          <a:p>
            <a:pPr algn="ctr"/>
            <a:r>
              <a:rPr lang="en-US" sz="3200" b="1" u="sng" dirty="0" smtClean="0"/>
              <a:t>Developed Early</a:t>
            </a:r>
            <a:endParaRPr lang="en-US" sz="3200" b="1" u="sng"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9245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Components: Test Orchestrator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63" y="1769671"/>
            <a:ext cx="5610745" cy="2135812"/>
          </a:xfrm>
          <a:prstGeom prst="rect">
            <a:avLst/>
          </a:prstGeom>
        </p:spPr>
      </p:pic>
      <p:pic>
        <p:nvPicPr>
          <p:cNvPr id="5122" name="Picture 2" descr="Image result for t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42" y="385667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9016" y="4008120"/>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543195"/>
            <a:ext cx="3771265" cy="247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Components: Test Exe Environment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77" y="1910397"/>
            <a:ext cx="6246921" cy="1792923"/>
          </a:xfrm>
          <a:prstGeom prst="rect">
            <a:avLst/>
          </a:prstGeom>
        </p:spPr>
      </p:pic>
      <p:pic>
        <p:nvPicPr>
          <p:cNvPr id="6146" name="Picture 2" descr="Image result for sauce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770" y="3376594"/>
            <a:ext cx="4934902" cy="24674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browser stac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4908" y="3578858"/>
            <a:ext cx="3904615" cy="204992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4597" y="5169518"/>
            <a:ext cx="4685023" cy="113221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erfecto mobil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0447" y="5037120"/>
            <a:ext cx="2958310" cy="118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44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2" y="3426788"/>
            <a:ext cx="4636136" cy="17648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1" y="3876357"/>
            <a:ext cx="4334786" cy="1244123"/>
          </a:xfrm>
          <a:prstGeom prst="rect">
            <a:avLst/>
          </a:prstGeom>
        </p:spPr>
      </p:pic>
      <p:sp>
        <p:nvSpPr>
          <p:cNvPr id="6" name="Plus 5"/>
          <p:cNvSpPr/>
          <p:nvPr/>
        </p:nvSpPr>
        <p:spPr>
          <a:xfrm>
            <a:off x="3804100" y="3711931"/>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802880"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a:endCxn id="10" idx="0"/>
          </p:cNvCxnSpPr>
          <p:nvPr/>
        </p:nvCxnSpPr>
        <p:spPr>
          <a:xfrm>
            <a:off x="6056646" y="3777591"/>
            <a:ext cx="0" cy="76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120588" y="2243431"/>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5121926" y="454190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sp>
        <p:nvSpPr>
          <p:cNvPr id="11" name="Rectangle 10"/>
          <p:cNvSpPr/>
          <p:nvPr/>
        </p:nvSpPr>
        <p:spPr>
          <a:xfrm>
            <a:off x="5849721" y="385948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182330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8" idx="1"/>
            <a:endCxn id="10"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sp>
        <p:nvSpPr>
          <p:cNvPr id="11" name="Rectangle 10"/>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3" name="Rounded Rectangle 12"/>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cxnSp>
        <p:nvCxnSpPr>
          <p:cNvPr id="14" name="Straight Arrow Connector 13"/>
          <p:cNvCxnSpPr>
            <a:endCxn id="13"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66163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a:endCxn id="5" idx="0"/>
          </p:cNvCxnSpPr>
          <p:nvPr/>
        </p:nvCxnSpPr>
        <p:spPr>
          <a:xfrm flipH="1">
            <a:off x="6299714" y="3330767"/>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Step </a:t>
            </a:r>
            <a:r>
              <a:rPr lang="en-US" dirty="0" smtClean="0"/>
              <a:t>2: </a:t>
            </a:r>
            <a:r>
              <a:rPr lang="en-US" dirty="0" smtClean="0"/>
              <a:t>Pick A Test </a:t>
            </a:r>
            <a:r>
              <a:rPr lang="en-US" dirty="0" smtClean="0"/>
              <a:t>Environment</a:t>
            </a:r>
            <a:endParaRPr lang="en-US" dirty="0"/>
          </a:p>
        </p:txBody>
      </p:sp>
      <p:sp>
        <p:nvSpPr>
          <p:cNvPr id="5" name="Diamond 4"/>
          <p:cNvSpPr/>
          <p:nvPr/>
        </p:nvSpPr>
        <p:spPr>
          <a:xfrm>
            <a:off x="4365777" y="3712925"/>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Supports Product Tech Stack?</a:t>
            </a:r>
            <a:endParaRPr lang="en-US" sz="2400" b="1" dirty="0"/>
          </a:p>
        </p:txBody>
      </p:sp>
      <p:sp>
        <p:nvSpPr>
          <p:cNvPr id="10" name="Rounded Rectangle 9"/>
          <p:cNvSpPr/>
          <p:nvPr/>
        </p:nvSpPr>
        <p:spPr>
          <a:xfrm>
            <a:off x="5364993" y="552575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sp>
        <p:nvSpPr>
          <p:cNvPr id="11" name="Rectangle 10"/>
          <p:cNvSpPr/>
          <p:nvPr/>
        </p:nvSpPr>
        <p:spPr>
          <a:xfrm>
            <a:off x="6092788" y="325104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8" name="Diamond 7"/>
          <p:cNvSpPr/>
          <p:nvPr/>
        </p:nvSpPr>
        <p:spPr>
          <a:xfrm>
            <a:off x="4365777" y="1796390"/>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9" name="Rectangle 8"/>
          <p:cNvSpPr/>
          <p:nvPr/>
        </p:nvSpPr>
        <p:spPr>
          <a:xfrm>
            <a:off x="6092788" y="513221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cxnSp>
        <p:nvCxnSpPr>
          <p:cNvPr id="13" name="Straight Arrow Connector 12"/>
          <p:cNvCxnSpPr/>
          <p:nvPr/>
        </p:nvCxnSpPr>
        <p:spPr>
          <a:xfrm flipH="1">
            <a:off x="6299712" y="5171968"/>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8095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57" y="1676412"/>
            <a:ext cx="10747513" cy="4990627"/>
          </a:xfrm>
          <a:prstGeom prst="rect">
            <a:avLst/>
          </a:prstGeom>
        </p:spPr>
      </p:pic>
    </p:spTree>
    <p:extLst>
      <p:ext uri="{BB962C8B-B14F-4D97-AF65-F5344CB8AC3E}">
        <p14:creationId xmlns:p14="http://schemas.microsoft.com/office/powerpoint/2010/main" val="1983933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a:t>
            </a:r>
            <a:r>
              <a:rPr lang="en-US" dirty="0" smtClean="0"/>
              <a:t>2: </a:t>
            </a:r>
            <a:r>
              <a:rPr lang="en-US" dirty="0" smtClean="0"/>
              <a:t>Pick A Test </a:t>
            </a:r>
            <a:r>
              <a:rPr lang="en-US" dirty="0" smtClean="0"/>
              <a:t>Environment</a:t>
            </a:r>
            <a:endParaRPr lang="en-US" dirty="0"/>
          </a:p>
        </p:txBody>
      </p:sp>
      <p:cxnSp>
        <p:nvCxnSpPr>
          <p:cNvPr id="12" name="Straight Arrow Connector 11"/>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8" idx="1"/>
            <a:endCxn id="16"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Diamond 1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16" name="Rounded Rectangle 15"/>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Skillfully Acquire</a:t>
            </a:r>
            <a:endParaRPr lang="en-US" sz="2400" b="1" dirty="0"/>
          </a:p>
        </p:txBody>
      </p: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8" name="Diamond 1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9" name="Rounded Rectangle 18"/>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cxnSp>
        <p:nvCxnSpPr>
          <p:cNvPr id="20" name="Straight Arrow Connector 19"/>
          <p:cNvCxnSpPr>
            <a:endCxn id="19"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23" name="Rounded Rectangle 22"/>
          <p:cNvSpPr/>
          <p:nvPr/>
        </p:nvSpPr>
        <p:spPr>
          <a:xfrm>
            <a:off x="1258526" y="5958439"/>
            <a:ext cx="896454" cy="465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Beg for $</a:t>
            </a:r>
            <a:endParaRPr lang="en-US" sz="1400" b="1" dirty="0"/>
          </a:p>
        </p:txBody>
      </p:sp>
      <p:cxnSp>
        <p:nvCxnSpPr>
          <p:cNvPr id="24" name="Straight Arrow Connector 23"/>
          <p:cNvCxnSpPr>
            <a:stCxn id="16" idx="2"/>
            <a:endCxn id="23" idx="0"/>
          </p:cNvCxnSpPr>
          <p:nvPr/>
        </p:nvCxnSpPr>
        <p:spPr>
          <a:xfrm>
            <a:off x="1706753" y="5523955"/>
            <a:ext cx="0" cy="4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3"/>
            <a:endCxn id="19" idx="2"/>
          </p:cNvCxnSpPr>
          <p:nvPr/>
        </p:nvCxnSpPr>
        <p:spPr>
          <a:xfrm flipV="1">
            <a:off x="2154980" y="5523954"/>
            <a:ext cx="8100062" cy="667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93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08" y="3426788"/>
            <a:ext cx="4636136" cy="1764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67" y="3687132"/>
            <a:ext cx="4334786" cy="1244123"/>
          </a:xfrm>
          <a:prstGeom prst="rect">
            <a:avLst/>
          </a:prstGeom>
        </p:spPr>
      </p:pic>
      <p:pic>
        <p:nvPicPr>
          <p:cNvPr id="2054" name="Picture 6" descr="Image result for config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17" y="2443890"/>
            <a:ext cx="3892650" cy="3892651"/>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a:off x="2704808" y="1693715"/>
            <a:ext cx="6956385" cy="983848"/>
          </a:xfrm>
          <a:prstGeom prst="stripedRightArrow">
            <a:avLst/>
          </a:prstGeom>
          <a:gradFill flip="none" rotWithShape="1">
            <a:gsLst>
              <a:gs pos="0">
                <a:schemeClr val="accent6"/>
              </a:gs>
              <a:gs pos="100000">
                <a:srgbClr val="FF0000"/>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a:t>
            </a:r>
            <a:endParaRPr lang="en-US" b="1"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pic>
        <p:nvPicPr>
          <p:cNvPr id="4106" name="Picture 10" descr="Image result for toy soldier mu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66" y="3517260"/>
            <a:ext cx="3659528" cy="27446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oy sold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1" y="3517260"/>
            <a:ext cx="4690681" cy="2914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01062" y="2374011"/>
            <a:ext cx="1009084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Which Rate Is Right For Your Team?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6058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graphicFrame>
        <p:nvGraphicFramePr>
          <p:cNvPr id="6" name="Diagram 5"/>
          <p:cNvGraphicFramePr/>
          <p:nvPr>
            <p:extLst>
              <p:ext uri="{D42A27DB-BD31-4B8C-83A1-F6EECF244321}">
                <p14:modId xmlns:p14="http://schemas.microsoft.com/office/powerpoint/2010/main" val="1805150152"/>
              </p:ext>
            </p:extLst>
          </p:nvPr>
        </p:nvGraphicFramePr>
        <p:xfrm>
          <a:off x="1109845" y="1354239"/>
          <a:ext cx="9919503" cy="575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6848" y="2287214"/>
            <a:ext cx="3344017" cy="3344017"/>
          </a:xfrm>
          <a:prstGeom prst="rect">
            <a:avLst/>
          </a:prstGeom>
        </p:spPr>
      </p:pic>
    </p:spTree>
    <p:extLst>
      <p:ext uri="{BB962C8B-B14F-4D97-AF65-F5344CB8AC3E}">
        <p14:creationId xmlns:p14="http://schemas.microsoft.com/office/powerpoint/2010/main" val="583376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pic>
        <p:nvPicPr>
          <p:cNvPr id="6" name="Picture 5"/>
          <p:cNvPicPr>
            <a:picLocks noChangeAspect="1"/>
          </p:cNvPicPr>
          <p:nvPr/>
        </p:nvPicPr>
        <p:blipFill>
          <a:blip r:embed="rId3"/>
          <a:stretch>
            <a:fillRect/>
          </a:stretch>
        </p:blipFill>
        <p:spPr>
          <a:xfrm>
            <a:off x="492501" y="1701478"/>
            <a:ext cx="6684170" cy="2905246"/>
          </a:xfrm>
          <a:prstGeom prst="rect">
            <a:avLst/>
          </a:prstGeom>
        </p:spPr>
      </p:pic>
      <p:pic>
        <p:nvPicPr>
          <p:cNvPr id="7" name="Picture 6"/>
          <p:cNvPicPr>
            <a:picLocks noChangeAspect="1"/>
          </p:cNvPicPr>
          <p:nvPr/>
        </p:nvPicPr>
        <p:blipFill>
          <a:blip r:embed="rId4"/>
          <a:stretch>
            <a:fillRect/>
          </a:stretch>
        </p:blipFill>
        <p:spPr>
          <a:xfrm>
            <a:off x="7269268" y="1898248"/>
            <a:ext cx="4252308" cy="4398380"/>
          </a:xfrm>
          <a:prstGeom prst="rect">
            <a:avLst/>
          </a:prstGeom>
        </p:spPr>
      </p:pic>
      <p:pic>
        <p:nvPicPr>
          <p:cNvPr id="8" name="Picture 7"/>
          <p:cNvPicPr>
            <a:picLocks noChangeAspect="1"/>
          </p:cNvPicPr>
          <p:nvPr/>
        </p:nvPicPr>
        <p:blipFill>
          <a:blip r:embed="rId5"/>
          <a:stretch>
            <a:fillRect/>
          </a:stretch>
        </p:blipFill>
        <p:spPr>
          <a:xfrm>
            <a:off x="492501" y="4606724"/>
            <a:ext cx="6684170" cy="2071868"/>
          </a:xfrm>
          <a:prstGeom prst="rect">
            <a:avLst/>
          </a:prstGeom>
        </p:spPr>
      </p:pic>
    </p:spTree>
    <p:extLst>
      <p:ext uri="{BB962C8B-B14F-4D97-AF65-F5344CB8AC3E}">
        <p14:creationId xmlns:p14="http://schemas.microsoft.com/office/powerpoint/2010/main" val="9506289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pic>
        <p:nvPicPr>
          <p:cNvPr id="5" name="Picture 4"/>
          <p:cNvPicPr>
            <a:picLocks noChangeAspect="1"/>
          </p:cNvPicPr>
          <p:nvPr/>
        </p:nvPicPr>
        <p:blipFill>
          <a:blip r:embed="rId3"/>
          <a:stretch>
            <a:fillRect/>
          </a:stretch>
        </p:blipFill>
        <p:spPr>
          <a:xfrm>
            <a:off x="548640" y="1766335"/>
            <a:ext cx="11109960" cy="4802105"/>
          </a:xfrm>
          <a:prstGeom prst="rect">
            <a:avLst/>
          </a:prstGeom>
        </p:spPr>
      </p:pic>
    </p:spTree>
    <p:extLst>
      <p:ext uri="{BB962C8B-B14F-4D97-AF65-F5344CB8AC3E}">
        <p14:creationId xmlns:p14="http://schemas.microsoft.com/office/powerpoint/2010/main" val="3562402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136" y="3354883"/>
            <a:ext cx="1921764" cy="17479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371" y="3679941"/>
            <a:ext cx="3100388" cy="11802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48" y="4028149"/>
            <a:ext cx="2898862" cy="832000"/>
          </a:xfrm>
          <a:prstGeom prst="rect">
            <a:avLst/>
          </a:prstGeom>
        </p:spPr>
      </p:pic>
      <p:sp>
        <p:nvSpPr>
          <p:cNvPr id="6" name="Plus 5"/>
          <p:cNvSpPr/>
          <p:nvPr/>
        </p:nvSpPr>
        <p:spPr>
          <a:xfrm>
            <a:off x="4448222" y="3804241"/>
            <a:ext cx="645472" cy="67928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095415" y="3998610"/>
            <a:ext cx="591116" cy="476988"/>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T.A.P. Setup Summary</a:t>
            </a:r>
            <a:endParaRPr lang="en-US" dirty="0"/>
          </a:p>
        </p:txBody>
      </p:sp>
      <p:sp>
        <p:nvSpPr>
          <p:cNvPr id="10" name="Cloud 9"/>
          <p:cNvSpPr/>
          <p:nvPr/>
        </p:nvSpPr>
        <p:spPr>
          <a:xfrm>
            <a:off x="1494471" y="1880080"/>
            <a:ext cx="2535587"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Orchestrator</a:t>
            </a:r>
            <a:endParaRPr lang="en-US" dirty="0"/>
          </a:p>
        </p:txBody>
      </p:sp>
      <p:sp>
        <p:nvSpPr>
          <p:cNvPr id="11" name="Cloud 10"/>
          <p:cNvSpPr/>
          <p:nvPr/>
        </p:nvSpPr>
        <p:spPr>
          <a:xfrm>
            <a:off x="4757540" y="188008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Test Environment</a:t>
            </a:r>
            <a:endParaRPr lang="en-US" dirty="0"/>
          </a:p>
        </p:txBody>
      </p:sp>
      <p:sp>
        <p:nvSpPr>
          <p:cNvPr id="12" name="Cloud 11"/>
          <p:cNvSpPr/>
          <p:nvPr/>
        </p:nvSpPr>
        <p:spPr>
          <a:xfrm>
            <a:off x="8002103" y="1794793"/>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Hook up Components</a:t>
            </a:r>
            <a:endParaRPr lang="en-US" dirty="0"/>
          </a:p>
        </p:txBody>
      </p:sp>
      <p:sp>
        <p:nvSpPr>
          <p:cNvPr id="13" name="Cloud 12"/>
          <p:cNvSpPr/>
          <p:nvPr/>
        </p:nvSpPr>
        <p:spPr>
          <a:xfrm>
            <a:off x="8061506"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Education</a:t>
            </a:r>
            <a:endParaRPr lang="en-US" dirty="0"/>
          </a:p>
        </p:txBody>
      </p:sp>
      <p:sp>
        <p:nvSpPr>
          <p:cNvPr id="14" name="Cloud 13"/>
          <p:cNvSpPr/>
          <p:nvPr/>
        </p:nvSpPr>
        <p:spPr>
          <a:xfrm>
            <a:off x="4757539"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Execution Steps </a:t>
            </a:r>
            <a:endParaRPr lang="en-US" dirty="0"/>
          </a:p>
        </p:txBody>
      </p:sp>
      <p:sp>
        <p:nvSpPr>
          <p:cNvPr id="15" name="Cloud 14"/>
          <p:cNvSpPr/>
          <p:nvPr/>
        </p:nvSpPr>
        <p:spPr>
          <a:xfrm>
            <a:off x="1453572" y="510287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Trigger Strategy </a:t>
            </a:r>
            <a:endParaRPr lang="en-US" dirty="0"/>
          </a:p>
        </p:txBody>
      </p:sp>
    </p:spTree>
    <p:extLst>
      <p:ext uri="{BB962C8B-B14F-4D97-AF65-F5344CB8AC3E}">
        <p14:creationId xmlns:p14="http://schemas.microsoft.com/office/powerpoint/2010/main" val="1939821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T.A.P.: Enabling Our Quality Success Story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5" y="1683342"/>
            <a:ext cx="11379358" cy="5109343"/>
          </a:xfrm>
          <a:prstGeom prst="rect">
            <a:avLst/>
          </a:prstGeom>
        </p:spPr>
      </p:pic>
    </p:spTree>
    <p:extLst>
      <p:ext uri="{BB962C8B-B14F-4D97-AF65-F5344CB8AC3E}">
        <p14:creationId xmlns:p14="http://schemas.microsoft.com/office/powerpoint/2010/main" val="4198047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sp>
        <p:nvSpPr>
          <p:cNvPr id="41" name="TextBox 40"/>
          <p:cNvSpPr txBox="1"/>
          <p:nvPr/>
        </p:nvSpPr>
        <p:spPr>
          <a:xfrm>
            <a:off x="3508543" y="3947941"/>
            <a:ext cx="578215" cy="369332"/>
          </a:xfrm>
          <a:prstGeom prst="rect">
            <a:avLst/>
          </a:prstGeom>
          <a:noFill/>
        </p:spPr>
        <p:txBody>
          <a:bodyPr wrap="square" rtlCol="0">
            <a:spAutoFit/>
          </a:bodyPr>
          <a:lstStyle/>
          <a:p>
            <a:r>
              <a:rPr lang="en-US" dirty="0" smtClean="0"/>
              <a:t>3hr</a:t>
            </a:r>
            <a:endParaRPr lang="en-US" dirty="0"/>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dirty="0" smtClean="0"/>
              <a:t>3.5hr</a:t>
            </a:r>
            <a:endParaRPr lang="en-US" dirty="0"/>
          </a:p>
        </p:txBody>
      </p:sp>
      <p:graphicFrame>
        <p:nvGraphicFramePr>
          <p:cNvPr id="46" name="Diagram 45"/>
          <p:cNvGraphicFramePr/>
          <p:nvPr>
            <p:extLst>
              <p:ext uri="{D42A27DB-BD31-4B8C-83A1-F6EECF244321}">
                <p14:modId xmlns:p14="http://schemas.microsoft.com/office/powerpoint/2010/main" val="1551167610"/>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7" name="Diagram 46"/>
          <p:cNvGraphicFramePr/>
          <p:nvPr>
            <p:extLst>
              <p:ext uri="{D42A27DB-BD31-4B8C-83A1-F6EECF244321}">
                <p14:modId xmlns:p14="http://schemas.microsoft.com/office/powerpoint/2010/main" val="3253191157"/>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4225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682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Enable 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8545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17320" y="2085703"/>
            <a:ext cx="9219474" cy="3139321"/>
          </a:xfrm>
          <a:prstGeom prst="rect">
            <a:avLst/>
          </a:prstGeom>
          <a:noFill/>
        </p:spPr>
        <p:txBody>
          <a:bodyPr wrap="square" rtlCol="0">
            <a:spAutoFit/>
          </a:bodyPr>
          <a:lstStyle/>
          <a:p>
            <a:pPr algn="ctr"/>
            <a:r>
              <a:rPr lang="en-US" sz="6600" b="1" u="sng" dirty="0" smtClean="0">
                <a:solidFill>
                  <a:schemeClr val="bg1"/>
                </a:solidFill>
              </a:rPr>
              <a:t>Test Automation Pipeline</a:t>
            </a:r>
            <a:r>
              <a:rPr lang="en-US" sz="6600" dirty="0" smtClean="0">
                <a:solidFill>
                  <a:schemeClr val="bg1"/>
                </a:solidFill>
              </a:rPr>
              <a:t> Enable Quality In Your Entire Team</a:t>
            </a:r>
            <a:endParaRPr lang="en-US" sz="6600" dirty="0">
              <a:solidFill>
                <a:schemeClr val="bg1"/>
              </a:solidFill>
            </a:endParaRPr>
          </a:p>
        </p:txBody>
      </p:sp>
    </p:spTree>
    <p:extLst>
      <p:ext uri="{BB962C8B-B14F-4D97-AF65-F5344CB8AC3E}">
        <p14:creationId xmlns:p14="http://schemas.microsoft.com/office/powerpoint/2010/main" val="3815951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6456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826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500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801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 Quality For The Entire Team</a:t>
            </a:r>
            <a:endParaRPr lang="en-US" dirty="0"/>
          </a:p>
        </p:txBody>
      </p:sp>
      <p:sp>
        <p:nvSpPr>
          <p:cNvPr id="3" name="Content Placeholder 2"/>
          <p:cNvSpPr>
            <a:spLocks noGrp="1"/>
          </p:cNvSpPr>
          <p:nvPr>
            <p:ph idx="1"/>
          </p:nvPr>
        </p:nvSpPr>
        <p:spPr/>
        <p:txBody>
          <a:bodyPr/>
          <a:lstStyle/>
          <a:p>
            <a:r>
              <a:rPr lang="en-US" dirty="0" smtClean="0"/>
              <a:t>Push Button, get tests</a:t>
            </a:r>
            <a:endParaRPr lang="en-US" dirty="0"/>
          </a:p>
        </p:txBody>
      </p:sp>
    </p:spTree>
    <p:extLst>
      <p:ext uri="{BB962C8B-B14F-4D97-AF65-F5344CB8AC3E}">
        <p14:creationId xmlns:p14="http://schemas.microsoft.com/office/powerpoint/2010/main" val="712441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3837</TotalTime>
  <Words>3281</Words>
  <Application>Microsoft Office PowerPoint</Application>
  <PresentationFormat>Widescreen</PresentationFormat>
  <Paragraphs>244</Paragraphs>
  <Slides>42</Slides>
  <Notes>40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Test Automation Pipelines  Enabling Invaluable Feedback For Your Quality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Enable Quality For The Entire Team</vt:lpstr>
      <vt:lpstr>Push Button: Get Test</vt:lpstr>
      <vt:lpstr>Test Automation Pipeline Core Concepts</vt:lpstr>
      <vt:lpstr>PowerPoint Presentation</vt:lpstr>
      <vt:lpstr>T.A.P. Components: Test Orchestrator</vt:lpstr>
      <vt:lpstr>T.A.P. Components: Test Exe Environment</vt:lpstr>
      <vt:lpstr>PowerPoint Presentation</vt:lpstr>
      <vt:lpstr>Step 1: Pick A Test Orchestrator</vt:lpstr>
      <vt:lpstr>Step 1: Pick A Test Orchestrator</vt:lpstr>
      <vt:lpstr>Our Choice: Existing Orchestrator</vt:lpstr>
      <vt:lpstr>Step 2: Pick A Test Environment</vt:lpstr>
      <vt:lpstr>Step 2: Pick A Test Environment</vt:lpstr>
      <vt:lpstr>Our Choices:  Sauce, XTC and MTM</vt:lpstr>
      <vt:lpstr>Our Choices:  Sauce, XTC and MTM</vt:lpstr>
      <vt:lpstr>Our Choices:  Sauce, XTC and MTM</vt:lpstr>
      <vt:lpstr>Step 3: Hook Up Your Components</vt:lpstr>
      <vt:lpstr>Our Setup: Adding Machines In TFS</vt:lpstr>
      <vt:lpstr>Our Setup: Adding Machines In TFS</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T.A.P. Setup Summary</vt:lpstr>
      <vt:lpstr>T.A.P.: Enabling Our Quality Success Story</vt:lpstr>
      <vt:lpstr>Win: Speed</vt:lpstr>
      <vt:lpstr>Win: Team Involvement</vt:lpstr>
      <vt:lpstr>PowerPoint Presentation</vt:lpstr>
      <vt:lpstr>Erika Wilson</vt:lpstr>
      <vt:lpstr>Erika’s Drive For Quality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80</cp:revision>
  <dcterms:created xsi:type="dcterms:W3CDTF">2017-08-23T16:20:25Z</dcterms:created>
  <dcterms:modified xsi:type="dcterms:W3CDTF">2017-09-01T20:58:39Z</dcterms:modified>
</cp:coreProperties>
</file>